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73" r:id="rId14"/>
    <p:sldId id="271" r:id="rId15"/>
    <p:sldId id="269" r:id="rId16"/>
    <p:sldId id="274" r:id="rId17"/>
    <p:sldId id="272" r:id="rId18"/>
    <p:sldId id="270" r:id="rId19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18E1EA-7F55-4FC1-8B95-2B4CF6CDDBF8}">
          <p14:sldIdLst>
            <p14:sldId id="256"/>
            <p14:sldId id="261"/>
            <p14:sldId id="264"/>
            <p14:sldId id="262"/>
            <p14:sldId id="263"/>
            <p14:sldId id="265"/>
            <p14:sldId id="266"/>
            <p14:sldId id="267"/>
            <p14:sldId id="268"/>
            <p14:sldId id="273"/>
            <p14:sldId id="271"/>
            <p14:sldId id="269"/>
            <p14:sldId id="274"/>
            <p14:sldId id="272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72" y="3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02.04.2023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0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34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0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1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25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8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5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79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28538" y="6581869"/>
            <a:ext cx="615462" cy="276948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3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لم</a:t>
            </a:r>
            <a:r>
              <a:rPr lang="ar" sz="3200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أداة البناء المستدام – معيار البناء</a:t>
            </a:r>
            <a:endParaRPr lang="ar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75930"/>
            <a:ext cx="8635036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r" rtl="1">
              <a:buNone/>
            </a:pPr>
            <a:r>
              <a:rPr lang="ar" b="1" dirty="0"/>
              <a:t>EN ISO 14021 </a:t>
            </a:r>
            <a:r>
              <a:rPr lang="ar" dirty="0"/>
              <a:t>(الملصقات والإعلانات البيئية - الادعاءات البيئية المعلنة ذاتيًا - الملصقات البيئية من النوع الثاني).</a:t>
            </a:r>
          </a:p>
          <a:p>
            <a:pPr marL="395288" indent="-395288" algn="r" rtl="1">
              <a:spcBef>
                <a:spcPts val="0"/>
              </a:spcBef>
              <a:buNone/>
            </a:pPr>
            <a:endParaRPr lang="it-IT" dirty="0"/>
          </a:p>
          <a:p>
            <a:pPr marL="395288" lvl="0" indent="-395288" algn="r" rtl="1">
              <a:spcBef>
                <a:spcPts val="0"/>
              </a:spcBef>
              <a:buNone/>
            </a:pPr>
            <a:endParaRPr lang="it-IT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4C95A3-2E48-25C5-29A2-F60668DB4836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58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8538" y="6592102"/>
            <a:ext cx="615462" cy="237323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7BACB7-CBEB-C1DF-0633-573A9ECFF82A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7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F12F-A49D-EB43-9048-7E289F7BF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9047"/>
            <a:ext cx="8229600" cy="3241004"/>
          </a:xfrm>
        </p:spPr>
        <p:txBody>
          <a:bodyPr/>
          <a:lstStyle/>
          <a:p>
            <a:pPr marL="0" indent="0" algn="just" rtl="1">
              <a:buNone/>
            </a:pPr>
            <a:r>
              <a:rPr lang="ar" sz="2400" dirty="0"/>
              <a:t>من فاتورة الكميات وفاتورة المواد ، نتج عن ذلك منزل مكون من طابق واحد تبلغ مساحته 195 م </a:t>
            </a:r>
            <a:r>
              <a:rPr lang="ar" sz="2400" baseline="30000" dirty="0"/>
              <a:t>2</a:t>
            </a:r>
            <a:r>
              <a:rPr lang="ar" sz="2400" dirty="0"/>
              <a:t> يزن حوالي 45000 كجم. يبلغ إجمالي كمية المواد القابلة لإعادة التدوير في المنزل حوالي 25000 كجم.</a:t>
            </a:r>
          </a:p>
          <a:p>
            <a:pPr marL="0" indent="0" algn="r" rtl="1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1309" y="6591300"/>
            <a:ext cx="615462" cy="298967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2473" y="3136770"/>
            <a:ext cx="8514080" cy="867331"/>
            <a:chOff x="467832" y="3147681"/>
            <a:chExt cx="8514080" cy="867331"/>
          </a:xfrm>
        </p:grpSpPr>
        <p:sp>
          <p:nvSpPr>
            <p:cNvPr id="5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67832" y="3147681"/>
              <a:ext cx="8514080" cy="867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400" b="1" dirty="0"/>
                <a:t> </a:t>
              </a:r>
              <a:r>
                <a:rPr lang="ar" sz="2200" b="1" dirty="0"/>
                <a:t>احسب النسبة المئوية لإجمالي الكتلة المعاد تدويرها للمواد إلى الكتلة الكلية للمواد</a:t>
              </a:r>
              <a:endParaRPr lang="en-US" sz="2200" b="1" dirty="0"/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endParaRPr lang="en-US" sz="2200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13" y="3233969"/>
              <a:ext cx="527140" cy="60969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A6206A8-C9A8-7A8A-3AF1-E61E0212E703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3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1309" y="6718896"/>
            <a:ext cx="615462" cy="298967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428241" y="4148492"/>
            <a:ext cx="2643338" cy="1747344"/>
            <a:chOff x="6493433" y="4210022"/>
            <a:chExt cx="2643338" cy="1747344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6519607" y="4783612"/>
                  <a:ext cx="2526642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𝟓𝟓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526642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 xmlns:a="http://schemas.openxmlformats.org/drawingml/2006/main">
                    <a:rPr lang="a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Rectangle 11"/>
          <p:cNvSpPr/>
          <p:nvPr/>
        </p:nvSpPr>
        <p:spPr>
          <a:xfrm>
            <a:off x="7581015" y="999410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7581015" y="2039973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3-4</a:t>
            </a:r>
            <a:endParaRPr lang="el-GR" sz="2400" dirty="0"/>
          </a:p>
        </p:txBody>
      </p:sp>
      <p:sp>
        <p:nvSpPr>
          <p:cNvPr id="14" name="Rectangle 13"/>
          <p:cNvSpPr/>
          <p:nvPr/>
        </p:nvSpPr>
        <p:spPr>
          <a:xfrm>
            <a:off x="8087419" y="325236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الخامسة</a:t>
            </a:r>
            <a:endParaRPr lang="el-GR" sz="2400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240" y="1346179"/>
            <a:ext cx="8229600" cy="65509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sz="2200" b="1" dirty="0"/>
              <a:t>الإجمالية للمواد المستخدمة في المبنى: </a:t>
            </a:r>
            <a:r>
              <a:rPr lang="ar" sz="2200" b="1" u="sng" dirty="0"/>
              <a:t>45000 كجم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240" y="2443674"/>
            <a:ext cx="8229600" cy="65509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sz="2200" b="1" dirty="0"/>
              <a:t>إجمالي الكتلة المعاد تدويرها من المواد المستخدمة في المبنى: </a:t>
            </a:r>
            <a:r>
              <a:rPr lang="ar" sz="2200" b="1" u="sng" dirty="0"/>
              <a:t>25000 كجم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239" y="3285238"/>
            <a:ext cx="77471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200" b="1" dirty="0"/>
              <a:t>احسب النسبة المئوية لإجمالي الكتلة المعاد تدويرها للمواد إلى الكتلة الكلية للمواد</a:t>
            </a:r>
            <a:endParaRPr lang="en-GB" sz="2200" dirty="0"/>
          </a:p>
        </p:txBody>
      </p:sp>
      <p:sp>
        <p:nvSpPr>
          <p:cNvPr id="17" name="Rounded Rectangle 16"/>
          <p:cNvSpPr/>
          <p:nvPr/>
        </p:nvSpPr>
        <p:spPr>
          <a:xfrm>
            <a:off x="2050123" y="5252677"/>
            <a:ext cx="2194560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45000 (كجم)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050123" y="4126487"/>
            <a:ext cx="2194560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25000 (كجم)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90296" y="457391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92143" y="4251813"/>
            <a:ext cx="2252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5167135" y="4006525"/>
            <a:ext cx="667265" cy="20581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302663" y="4542822"/>
            <a:ext cx="4667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GB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589941" y="4773965"/>
                <a:ext cx="91082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>
                          <a:latin typeface="Cambria Math" panose="02040503050406030204" pitchFamily="18" charset="0"/>
                        </a:rPr>
                        <m:t>𝟏𝟎𝟎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941" y="4773965"/>
                <a:ext cx="91082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341BDEA0-EA6B-FC96-441D-044C5CE7815A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1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28538" y="6592102"/>
            <a:ext cx="615462" cy="237323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5209E6-2405-7596-45CF-B5EA9F81A29E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62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48C9-5AF7-B041-8714-C5DAA76B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8F12F-A49D-EB43-9048-7E289F7BF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" sz="2400" dirty="0"/>
              <a:t>من فاتورة الكميات وفاتورة المواد ، نتج عن ذلك 200 م </a:t>
            </a:r>
            <a:r>
              <a:rPr lang="ar" sz="2400" baseline="30000" dirty="0"/>
              <a:t>2</a:t>
            </a:r>
            <a:r>
              <a:rPr lang="ar" sz="2400" dirty="0"/>
              <a:t> منزل من طابق واحد يزن حوالي 50000 كجم. يبلغ إجمالي كمية المواد القابلة لإعادة التدوير في المنزل حوالي 15000 كجم.</a:t>
            </a:r>
          </a:p>
          <a:p>
            <a:pPr marL="0" indent="0" algn="r" rtl="1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EA1CD-556A-004C-94C5-456FABE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8538" y="6591300"/>
            <a:ext cx="615462" cy="266700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14960" y="3739711"/>
            <a:ext cx="8514080" cy="761266"/>
            <a:chOff x="314960" y="4530326"/>
            <a:chExt cx="8514080" cy="63392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6"/>
              <a:ext cx="8514080" cy="63392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النسبة المئوية لإجمالي الكتلة المعاد تدويرها للمواد إلى الكتلة الكلية للمواد</a:t>
              </a: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9" y="4643235"/>
              <a:ext cx="448850" cy="43230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3181787E-5DA9-14F1-F176-4695102D403B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6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304444"/>
          </a:xfrm>
        </p:spPr>
        <p:txBody>
          <a:bodyPr/>
          <a:lstStyle/>
          <a:p>
            <a:pPr algn="r"/>
            <a:fld id="{243FB592-B9A9-49AA-A86F-4031F7B97808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ACF6B5CC-F141-9E4F-A22B-F2CA3BB24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979534"/>
              </p:ext>
            </p:extLst>
          </p:nvPr>
        </p:nvGraphicFramePr>
        <p:xfrm>
          <a:off x="558800" y="2206752"/>
          <a:ext cx="8128000" cy="12967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JO" sz="2800" dirty="0">
                          <a:effectLst/>
                        </a:rPr>
                        <a:t>ب</a:t>
                      </a:r>
                      <a:r>
                        <a:rPr lang="ar" sz="2800" dirty="0">
                          <a:effectLst/>
                        </a:rPr>
                        <a:t>.</a:t>
                      </a:r>
                      <a:r>
                        <a:rPr lang="ar-JO" sz="2800" dirty="0">
                          <a:effectLst/>
                        </a:rPr>
                        <a:t>4</a:t>
                      </a:r>
                      <a:r>
                        <a:rPr lang="ar" sz="2800" dirty="0">
                          <a:effectLst/>
                        </a:rPr>
                        <a:t>.</a:t>
                      </a:r>
                      <a:r>
                        <a:rPr lang="ar-JO" sz="2800" dirty="0">
                          <a:effectLst/>
                        </a:rPr>
                        <a:t>3</a:t>
                      </a:r>
                      <a:r>
                        <a:rPr lang="ar" sz="2800" dirty="0">
                          <a:effectLst/>
                        </a:rPr>
                        <a:t> - المواد المعاد تدويرها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000" dirty="0">
                          <a:effectLst/>
                        </a:rPr>
                        <a:t>مشكلة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000" dirty="0">
                          <a:effectLst/>
                        </a:rPr>
                        <a:t>فئة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000" dirty="0"/>
                        <a:t>ب .</a:t>
                      </a:r>
                      <a:r>
                        <a:rPr lang="ar" sz="2000" dirty="0"/>
                        <a:t>استهلاك الطاقة والموارد</a:t>
                      </a:r>
                      <a:endParaRPr lang="en-US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2000" kern="1200" dirty="0">
                          <a:effectLst/>
                        </a:rPr>
                        <a:t>ب -3 المواد</a:t>
                      </a:r>
                      <a:endParaRPr lang="it-IT" sz="2000" i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pic>
        <p:nvPicPr>
          <p:cNvPr id="4" name="Picture 3" descr="&lt;strong&gt;Recycling&lt;/strong&gt; - Simple English Wikipedia, the free encyclo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55" y="4019107"/>
            <a:ext cx="1690689" cy="159488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11A0B9E-D42A-53B0-3C47-DB421EC02DD7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8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95432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91718"/>
              </p:ext>
            </p:extLst>
          </p:nvPr>
        </p:nvGraphicFramePr>
        <p:xfrm>
          <a:off x="539552" y="1792099"/>
          <a:ext cx="8182272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 err="1"/>
                        <a:t>وصف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مرحلة المشروع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kern="1200" dirty="0">
                          <a:effectLst/>
                        </a:rPr>
                        <a:t>وزن المواد المعاد تدويرها على الوزن الإجمالي للمواد.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٪</a:t>
                      </a:r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تصميم</a:t>
                      </a:r>
                    </a:p>
                    <a:p>
                      <a:pPr algn="r" rtl="1"/>
                      <a:r>
                        <a:rPr lang="ar" dirty="0"/>
                        <a:t>____________</a:t>
                      </a:r>
                    </a:p>
                    <a:p>
                      <a:pPr algn="r" rtl="1"/>
                      <a:r>
                        <a:rPr lang="ar" dirty="0" err="1"/>
                        <a:t>إشغال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 err="1"/>
                        <a:t>تقدير</a:t>
                      </a:r>
                      <a:endParaRPr lang="it-IT" dirty="0"/>
                    </a:p>
                    <a:p>
                      <a:pPr algn="r" rtl="1"/>
                      <a:r>
                        <a:rPr lang="ar" dirty="0"/>
                        <a:t>____________</a:t>
                      </a:r>
                    </a:p>
                    <a:p>
                      <a:pPr algn="r" rtl="1"/>
                      <a:r>
                        <a:rPr lang="ar" dirty="0" err="1"/>
                        <a:t>غير قابل للتطبيق</a:t>
                      </a:r>
                      <a:endParaRPr lang="it-IT" dirty="0"/>
                    </a:p>
                    <a:p>
                      <a:pPr algn="r" rtl="1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5154" y="3554626"/>
            <a:ext cx="77298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/>
              <a:t>المؤشر قابل </a:t>
            </a:r>
            <a:r>
              <a:rPr lang="ar" sz="2000" b="1" dirty="0"/>
              <a:t>للتطبيق فقط في مرحلة التصميم </a:t>
            </a:r>
            <a:r>
              <a:rPr lang="ar" sz="2000" dirty="0"/>
              <a:t>.</a:t>
            </a:r>
          </a:p>
          <a:p>
            <a:pPr algn="r" rtl="1"/>
            <a:r>
              <a:rPr lang="ar" sz="2000" dirty="0"/>
              <a:t>في حالة </a:t>
            </a:r>
            <a:r>
              <a:rPr lang="ar" sz="2000" u="sng" dirty="0"/>
              <a:t>البناء الجديد </a:t>
            </a:r>
            <a:r>
              <a:rPr lang="ar" sz="2000" dirty="0"/>
              <a:t>، يجب حساب المؤشر مع مراعاة جميع المواد المستخدمة في تشييد المبنى.</a:t>
            </a:r>
          </a:p>
          <a:p>
            <a:pPr algn="r" rtl="1"/>
            <a:r>
              <a:rPr lang="ar" sz="2000" dirty="0"/>
              <a:t>في حالة تجديد مبنى </a:t>
            </a:r>
            <a:r>
              <a:rPr lang="ar" sz="2000" u="sng" dirty="0"/>
              <a:t>قائم </a:t>
            </a:r>
            <a:r>
              <a:rPr lang="ar" sz="2000" dirty="0"/>
              <a:t>، يجب حساب المؤشر مع الأخذ في الاعتبار فقط المواد المستخدمة في تجديده وليس المواد الموجودة مسبقًا 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8" y="358124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D9681D-C8E8-DD6F-795A-4A8EE8E90496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1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dirty="0"/>
          </a:p>
          <a:p>
            <a:pPr marL="0" indent="0" algn="r" rtl="1">
              <a:buNone/>
            </a:pPr>
            <a:r>
              <a:rPr lang="ar" sz="2400" dirty="0"/>
              <a:t>تقليل التأثير البيئي لمواد البناء.</a:t>
            </a:r>
          </a:p>
          <a:p>
            <a:pPr marL="0" indent="0" algn="r" rtl="1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200" y="2698868"/>
            <a:ext cx="2753600" cy="29052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9F686-D427-3D77-C749-1FBA89E57EE0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8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6306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يقوم هذا المؤشر بتقييم كمية المواد المعاد تدويرها المستخدمة في المبنى فيما يتعلق بالكمية الإجمالية لمواد البناء.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يسمح استخدام المواد المعاد تدويرها بتقليل استخدام واستنفاد المواد الجديدة.</a:t>
            </a:r>
          </a:p>
          <a:p>
            <a:pPr marL="0" indent="0" algn="r" rtl="1"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0F60328-40A2-A047-7700-21A6ABF6CA33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9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856" y="926592"/>
            <a:ext cx="8716288" cy="5645658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cs typeface="Calibri" panose="020F0502020204030204" pitchFamily="34" charset="0"/>
              </a:rPr>
              <a:t>الحدود و نِطَاق</a:t>
            </a:r>
          </a:p>
          <a:p>
            <a:pPr marL="0" indent="0" algn="just" rtl="1">
              <a:buNone/>
            </a:pPr>
            <a:r>
              <a:rPr lang="ar" sz="2400" dirty="0"/>
              <a:t>حدود التقييم هي المبنى.</a:t>
            </a:r>
            <a:endParaRPr lang="en-US" sz="2400" dirty="0"/>
          </a:p>
          <a:p>
            <a:pPr marL="0" indent="0" algn="just" rtl="1">
              <a:buNone/>
            </a:pPr>
            <a:endParaRPr lang="en-US" sz="1200" dirty="0"/>
          </a:p>
          <a:p>
            <a:pPr marL="0" indent="0" algn="just" rtl="1">
              <a:buNone/>
            </a:pPr>
            <a:r>
              <a:rPr lang="ar" sz="2400" dirty="0"/>
              <a:t>يشمل النطاق مواد البناء </a:t>
            </a:r>
            <a:r>
              <a:rPr lang="ar" sz="2400" b="1" u="sng" dirty="0"/>
              <a:t>باستثناء التركيبات الفنية </a:t>
            </a:r>
            <a:r>
              <a:rPr lang="ar" sz="2400" dirty="0"/>
              <a:t>. تؤخذ جميع عناصر البناء في الاعتبار: الأساسات ، الهيكل الحامل ، الغلاف ، الألواح.</a:t>
            </a:r>
          </a:p>
          <a:p>
            <a:pPr marL="0" indent="0" algn="just" rtl="1">
              <a:buNone/>
            </a:pPr>
            <a:endParaRPr lang="en-US" sz="1200" dirty="0"/>
          </a:p>
          <a:p>
            <a:pPr marL="0" indent="0" algn="r" rtl="1">
              <a:buNone/>
            </a:pPr>
            <a:r>
              <a:rPr lang="ar" sz="2400" dirty="0"/>
              <a:t>من الممكن أن يؤخذ في الاعتبار كل من المحتوى المعاد تدويره بعد المستهلك وما قبل الاستهلاك للمادة. يتم تضمين محتوى ما قبل المستهلك في الحساب فقط إذا </a:t>
            </a:r>
            <a:r>
              <a:rPr lang="ar" sz="2400" u="sng" dirty="0"/>
              <a:t>لم يتم إعادة استخدامه </a:t>
            </a:r>
            <a:r>
              <a:rPr lang="ar" sz="2400" dirty="0"/>
              <a:t>في نفس العملية الصناعية.</a:t>
            </a: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3AE22B-C6A5-60E0-31C7-E9938BD564FE}"/>
              </a:ext>
            </a:extLst>
          </p:cNvPr>
          <p:cNvSpPr/>
          <p:nvPr/>
        </p:nvSpPr>
        <p:spPr>
          <a:xfrm>
            <a:off x="2291787" y="6061674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4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2"/>
            <a:ext cx="8418576" cy="482572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400" dirty="0"/>
              <a:t>أجزاء وعناصر المبنى التالية في الحسابات:</a:t>
            </a:r>
            <a:endParaRPr lang="en-US" sz="2400" dirty="0"/>
          </a:p>
          <a:p>
            <a:pPr marL="0" indent="0" algn="r" rtl="1">
              <a:buNone/>
            </a:pPr>
            <a:endParaRPr lang="en-US" sz="2400" dirty="0"/>
          </a:p>
          <a:p>
            <a:pPr marL="0" indent="0" algn="r" rtl="1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E25B1F-D161-6EAF-F21B-A64B6296494C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06A8E53-F71C-64BD-A10E-869B62F49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997342"/>
              </p:ext>
            </p:extLst>
          </p:nvPr>
        </p:nvGraphicFramePr>
        <p:xfrm>
          <a:off x="1400538" y="2500130"/>
          <a:ext cx="6898512" cy="2824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6089">
                  <a:extLst>
                    <a:ext uri="{9D8B030D-6E8A-4147-A177-3AD203B41FA5}">
                      <a16:colId xmlns:a16="http://schemas.microsoft.com/office/drawing/2014/main" val="1130942911"/>
                    </a:ext>
                  </a:extLst>
                </a:gridCol>
                <a:gridCol w="2652423">
                  <a:extLst>
                    <a:ext uri="{9D8B030D-6E8A-4147-A177-3AD203B41FA5}">
                      <a16:colId xmlns:a16="http://schemas.microsoft.com/office/drawing/2014/main" val="1131951202"/>
                    </a:ext>
                  </a:extLst>
                </a:gridCol>
              </a:tblGrid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عناصر البناء ذات الصلة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أجزاء ال</a:t>
                      </a:r>
                      <a:r>
                        <a:rPr lang="ar-JO" sz="1100">
                          <a:effectLst/>
                        </a:rPr>
                        <a:t>بناء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0717947"/>
                  </a:ext>
                </a:extLst>
              </a:tr>
              <a:tr h="28105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الهيكل (البنية التحتية والبنية الفوقية)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7778000"/>
                  </a:ext>
                </a:extLst>
              </a:tr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مجموعات الجدران الاستنادية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الأساسات (البنية التحتية)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0887282"/>
                  </a:ext>
                </a:extLst>
              </a:tr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إطار (عوارض وأعمدة وألواح) الطوابق العليا والجدران الخارجية وشرفات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الإطار الهيكلي للأحمال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4464148"/>
                  </a:ext>
                </a:extLst>
              </a:tr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بلاطة الطابق الأرضي والجدران الداخلية والفواصل والأبواب والسلالم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العناصر غير الحاملة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4807072"/>
                  </a:ext>
                </a:extLst>
              </a:tr>
              <a:tr h="86742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أنظمة الجدران الخارجية وأجهزة التكسية والتظليل فتحات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الواجهات (بما في ذلك النوافذ والأبواب الخارجية) الدهانات الخارجية ،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والطلاء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الواجهات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807012"/>
                  </a:ext>
                </a:extLst>
              </a:tr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مانعة لتسرب الماء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السطح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3838180"/>
                  </a:ext>
                </a:extLst>
              </a:tr>
              <a:tr h="279289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تحت الارض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مرافق مواقف السيارات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9615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10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" sz="3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3100" dirty="0"/>
              <a:t>لحساب قيمة المؤشر ، من الضروري تجميع قائمة المواد (BoM) التي تمثل جردًا جماعيًا للمواد المختلفة (كجم) التي يتكون منها المبنى. يتم </a:t>
            </a:r>
            <a:r>
              <a:rPr lang="ar" sz="3100" dirty="0" err="1"/>
              <a:t>تنظيم </a:t>
            </a:r>
            <a:r>
              <a:rPr lang="ar" sz="3100" dirty="0"/>
              <a:t>BoM وفقًا للعناصر الرئيسية التي يتكون منها المبنى.</a:t>
            </a:r>
          </a:p>
          <a:p>
            <a:pPr marL="0" indent="0" algn="just" rtl="1">
              <a:buNone/>
            </a:pPr>
            <a:endParaRPr lang="en-US" sz="3100" dirty="0"/>
          </a:p>
          <a:p>
            <a:pPr marL="0" indent="0" algn="just" rtl="1">
              <a:buNone/>
            </a:pPr>
            <a:r>
              <a:rPr lang="ar" sz="3100" dirty="0"/>
              <a:t>نقطة البداية هي فاتورة الكميات ( </a:t>
            </a:r>
            <a:r>
              <a:rPr lang="ar" sz="3100" dirty="0" err="1"/>
              <a:t>BoQ </a:t>
            </a:r>
            <a:r>
              <a:rPr lang="ar" sz="3100" dirty="0"/>
              <a:t>) التي تحدد عناصر المبنى (مثل الأساسات والأعمدة). يشتمل جدول </a:t>
            </a:r>
            <a:r>
              <a:rPr lang="ar" sz="3100" dirty="0" err="1"/>
              <a:t>الكميات </a:t>
            </a:r>
            <a:r>
              <a:rPr lang="ar" sz="3100" dirty="0"/>
              <a:t>على فئات مختلفة من العناصر ، والتي يمكن أن يكون لها خصائص أداء وظيفية مختلفة. يختلف BoM عن </a:t>
            </a:r>
            <a:r>
              <a:rPr lang="ar" sz="3100" dirty="0" err="1"/>
              <a:t>BoQ </a:t>
            </a:r>
            <a:r>
              <a:rPr lang="ar" sz="3100" dirty="0"/>
              <a:t>من حيث أنه يصف المواد المختلفة (مثل الخشب والصلب </a:t>
            </a:r>
            <a:r>
              <a:rPr lang="ar" sz="3100" dirty="0" err="1"/>
              <a:t>والألمنيوم </a:t>
            </a:r>
            <a:r>
              <a:rPr lang="ar" sz="3100" dirty="0"/>
              <a:t>) الموجودة في عناصر البناء المختلفة. بمجرد تجميع مؤشر BoM ، من الممكن حساب قيمة المؤشر.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6ABCEE-118D-5075-46EE-A4C105106C3B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43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010400" y="5305647"/>
            <a:ext cx="1676400" cy="1111183"/>
            <a:chOff x="6493433" y="4210022"/>
            <a:chExt cx="2643338" cy="174734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6747317" y="4783612"/>
                  <a:ext cx="2298930" cy="9437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7317" y="4783612"/>
                  <a:ext cx="2298930" cy="94376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 xmlns:a="http://schemas.openxmlformats.org/drawingml/2006/main">
                    <a:rPr lang="a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66039"/>
            <a:ext cx="8418576" cy="55332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algn="r" rtl="1">
              <a:buNone/>
            </a:pPr>
            <a:r>
              <a:rPr lang="ar" sz="38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3500" dirty="0"/>
              <a:t>خطوات </a:t>
            </a:r>
            <a:endParaRPr lang="en-US" sz="3500" dirty="0"/>
          </a:p>
          <a:p>
            <a:pPr lvl="1" indent="-742950" algn="just" rtl="1">
              <a:buFont typeface="+mj-lt"/>
              <a:buAutoNum type="arabicPeriod"/>
            </a:pPr>
            <a:r>
              <a:rPr lang="ar" sz="3500" dirty="0"/>
              <a:t>حدد التكوين الأساسي لكل عنصر من عناصر البناء. يجب تفصيل تفاصيل </a:t>
            </a:r>
            <a:r>
              <a:rPr lang="ar" sz="3500" b="1" dirty="0"/>
              <a:t>المواد المكونة لها. </a:t>
            </a:r>
            <a:r>
              <a:rPr lang="ar" sz="3500" dirty="0"/>
              <a:t>يجب تقدير كتلة كل مادة مكونة</a:t>
            </a:r>
            <a:endParaRPr lang="en-US" sz="3500" dirty="0"/>
          </a:p>
          <a:p>
            <a:pPr lvl="1" indent="-742950" algn="just" rtl="1">
              <a:buFont typeface="+mj-lt"/>
              <a:buAutoNum type="arabicPeriod"/>
            </a:pPr>
            <a:r>
              <a:rPr lang="ar" sz="3500" dirty="0"/>
              <a:t>التجميع حسب المادة: يجب تجميع كتلة جميع المواد المكونة بعد ذلك للحصول على </a:t>
            </a:r>
            <a:r>
              <a:rPr lang="ar" sz="3500" b="1" dirty="0"/>
              <a:t>الكتلة الإجمالية للمواد المستخدمة في المبنى</a:t>
            </a:r>
            <a:endParaRPr lang="en-US" sz="3500" b="1" dirty="0"/>
          </a:p>
          <a:p>
            <a:pPr lvl="1" indent="-742950" algn="just" rtl="1">
              <a:buFont typeface="+mj-lt"/>
              <a:buAutoNum type="arabicPeriod"/>
            </a:pPr>
            <a:r>
              <a:rPr lang="ar" sz="3500" dirty="0"/>
              <a:t>تحديد </a:t>
            </a:r>
            <a:r>
              <a:rPr lang="ar" sz="3500" b="1" dirty="0"/>
              <a:t>المحتوى المعاد تدويره </a:t>
            </a:r>
            <a:r>
              <a:rPr lang="ar" sz="3500" dirty="0"/>
              <a:t>لكل مادة مكونة (بالكتلة )</a:t>
            </a:r>
            <a:endParaRPr lang="en-US" sz="3500" dirty="0"/>
          </a:p>
          <a:p>
            <a:pPr lvl="1" indent="-742950" algn="just" rtl="1">
              <a:buFont typeface="+mj-lt"/>
              <a:buAutoNum type="arabicPeriod"/>
            </a:pPr>
            <a:r>
              <a:rPr lang="ar" sz="3500" dirty="0"/>
              <a:t>التجميع حسب المادة: يجب تجميع الكتلة المعاد تدويرها لجميع المواد المكونة بعد ذلك للحصول على </a:t>
            </a:r>
            <a:r>
              <a:rPr lang="ar" sz="3500" b="1" dirty="0"/>
              <a:t>إجمالي الكتلة المعاد تدويرها للمواد </a:t>
            </a:r>
            <a:r>
              <a:rPr lang="ar" sz="3500" dirty="0"/>
              <a:t>المستخدمة في المبنى</a:t>
            </a:r>
            <a:endParaRPr lang="en-US" sz="3500" dirty="0"/>
          </a:p>
          <a:p>
            <a:pPr lvl="1" indent="-742950" algn="just" rtl="1">
              <a:buFont typeface="+mj-lt"/>
              <a:buAutoNum type="arabicPeriod"/>
            </a:pPr>
            <a:r>
              <a:rPr lang="ar" sz="3500" dirty="0"/>
              <a:t>يتم حساب قيمة المؤشر كنسبة مئوية من </a:t>
            </a:r>
            <a:r>
              <a:rPr lang="ar" sz="3500" b="1" dirty="0"/>
              <a:t>إجمالي كتلة المواد المعاد تدويرها </a:t>
            </a:r>
            <a:r>
              <a:rPr lang="ar" sz="3500" dirty="0">
                <a:solidFill>
                  <a:srgbClr val="1A965E"/>
                </a:solidFill>
              </a:rPr>
              <a:t>(الخطوة 4) </a:t>
            </a:r>
            <a:r>
              <a:rPr lang="ar" sz="3500" dirty="0"/>
              <a:t>إلى الكتلة </a:t>
            </a:r>
            <a:r>
              <a:rPr lang="ar" sz="3500" b="1" dirty="0"/>
              <a:t>الإجمالية للمواد</a:t>
            </a:r>
            <a:r>
              <a:rPr lang="ar" sz="3500" dirty="0"/>
              <a:t> </a:t>
            </a:r>
            <a:r>
              <a:rPr lang="ar" sz="3500" dirty="0">
                <a:solidFill>
                  <a:srgbClr val="1A965E"/>
                </a:solidFill>
              </a:rPr>
              <a:t>(الخطوة 2 </a:t>
            </a:r>
            <a:r>
              <a:rPr lang="ar" sz="3500" dirty="0"/>
              <a:t>) ، [٪]</a:t>
            </a:r>
            <a:endParaRPr lang="en-US" sz="35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  <a:prstGeom prst="rect">
            <a:avLst/>
          </a:prstGeo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ب. 3. 4 </a:t>
            </a:r>
            <a:r>
              <a:rPr lang="ar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المواد المعاد تدويرها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715135-5467-08B2-E560-1E6BD04426E3}"/>
              </a:ext>
            </a:extLst>
          </p:cNvPr>
          <p:cNvSpPr/>
          <p:nvPr/>
        </p:nvSpPr>
        <p:spPr>
          <a:xfrm>
            <a:off x="2291787" y="6050099"/>
            <a:ext cx="1713053" cy="522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4749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3634C2-AD78-41B7-8FCA-FE0153C25F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B33A4C-FFF7-4E37-B900-DE9BB2C6DCA2}"/>
</file>

<file path=customXml/itemProps3.xml><?xml version="1.0" encoding="utf-8"?>
<ds:datastoreItem xmlns:ds="http://schemas.openxmlformats.org/officeDocument/2006/customXml" ds:itemID="{7607E0E9-B24F-4D4C-9C61-C3CB5B271B78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17553</TotalTime>
  <Words>827</Words>
  <Application>Microsoft Office PowerPoint</Application>
  <PresentationFormat>On-screen Show (4:3)</PresentationFormat>
  <Paragraphs>128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Narrow</vt:lpstr>
      <vt:lpstr>Calibri</vt:lpstr>
      <vt:lpstr>Cambria Math</vt:lpstr>
      <vt:lpstr>Larissa</vt:lpstr>
      <vt:lpstr>PowerPoint Presentation</vt:lpstr>
      <vt:lpstr>ب. 3. 4 - المواد المعاد تدويرها</vt:lpstr>
      <vt:lpstr>PowerPoint Presentation</vt:lpstr>
      <vt:lpstr>ب. 3. 4 - المواد المعاد تدويرها</vt:lpstr>
      <vt:lpstr>PowerPoint Presentation</vt:lpstr>
      <vt:lpstr>ب. 3. 4 - المواد المعاد تدويرها</vt:lpstr>
      <vt:lpstr>ب. 3. 4 - المواد المعاد تدويرها</vt:lpstr>
      <vt:lpstr>PowerPoint Presentation</vt:lpstr>
      <vt:lpstr>PowerPoint Presentation</vt:lpstr>
      <vt:lpstr>PowerPoint Presentation</vt:lpstr>
      <vt:lpstr>ب. 3. 4 - المواد المعاد تدويرها</vt:lpstr>
      <vt:lpstr>ب. 3. 4 - المواد المعاد تدويرها</vt:lpstr>
      <vt:lpstr>ب. 3. 4 - المواد المعاد تدويرها</vt:lpstr>
      <vt:lpstr>ب. 3. 4 - المواد المعاد تدويرها</vt:lpstr>
      <vt:lpstr>ب. 3. 4 - المواد المعاد تدويرها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320</cp:revision>
  <dcterms:created xsi:type="dcterms:W3CDTF">2017-01-09T10:20:00Z</dcterms:created>
  <dcterms:modified xsi:type="dcterms:W3CDTF">2023-04-02T21:23:29Z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